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48" r:id="rId6"/>
    <p:sldId id="263" r:id="rId7"/>
    <p:sldId id="349" r:id="rId8"/>
    <p:sldId id="350" r:id="rId9"/>
    <p:sldId id="351" r:id="rId10"/>
    <p:sldId id="273" r:id="rId11"/>
    <p:sldId id="261" r:id="rId12"/>
    <p:sldId id="260" r:id="rId13"/>
    <p:sldId id="262" r:id="rId14"/>
    <p:sldId id="264" r:id="rId15"/>
    <p:sldId id="265" r:id="rId16"/>
  </p:sldIdLst>
  <p:sldSz cx="9144000" cy="5143500" type="screen16x9"/>
  <p:notesSz cx="6858000" cy="9144000"/>
  <p:embeddedFontLst>
    <p:embeddedFont>
      <p:font typeface="Fira Sans Condensed" panose="020B0604020202020204" charset="0"/>
      <p:regular r:id="rId18"/>
      <p:bold r:id="rId19"/>
      <p:italic r:id="rId20"/>
      <p:boldItalic r:id="rId21"/>
    </p:embeddedFont>
    <p:embeddedFont>
      <p:font typeface="Josefin Sans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3FA9CA-908F-46D7-AA2F-182D0BD17B1D}">
  <a:tblStyle styleId="{CF3FA9CA-908F-46D7-AA2F-182D0BD17B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8:48:40.3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50,'27'1,"0"1,0 2,3 1,41 6,218 7,188-17,-207-4,1496 3,-1713 3,0 2,0 3,50 13,-35-6,61 5,67-13,-131-7,-1 2,1 3,0 4,10 4,-15 0,0-3,37 1,25 4,-42-4,1-3,-40-6,140 4,-141-6,0-3,-1-1,22-5,-31 1,-1-2,0 0,0-2,22-14,-31 16,3 1,0 1,0 1,1 1,21-3,14-3,73-24,-66 16,2 3,66-7,-97 20,-32 2,-7 1,-52 1,22 1,-978 2,789 7,14 0,91-9,-73 2,-182-22,290 4,16-5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8:48:40.3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50,'27'1,"0"1,0 2,3 1,41 6,218 7,188-17,-207-4,1496 3,-1713 3,0 2,0 3,50 13,-35-6,61 5,67-13,-131-7,-1 2,1 3,0 4,10 4,-15 0,0-3,37 1,25 4,-42-4,1-3,-40-6,140 4,-141-6,0-3,-1-1,22-5,-31 1,-1-2,0 0,0-2,22-14,-31 16,3 1,0 1,0 1,1 1,21-3,14-3,73-24,-66 16,2 3,66-7,-97 20,-32 2,-7 1,-52 1,22 1,-978 2,789 7,14 0,91-9,-73 2,-182-22,290 4,16-5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8:48:40.3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50,'27'1,"0"1,0 2,3 1,41 6,218 7,188-17,-207-4,1496 3,-1713 3,0 2,0 3,50 13,-35-6,61 5,67-13,-131-7,-1 2,1 3,0 4,10 4,-15 0,0-3,37 1,25 4,-42-4,1-3,-40-6,140 4,-141-6,0-3,-1-1,22-5,-31 1,-1-2,0 0,0-2,22-14,-31 16,3 1,0 1,0 1,1 1,21-3,14-3,73-24,-66 16,2 3,66-7,-97 20,-32 2,-7 1,-52 1,22 1,-978 2,789 7,14 0,91-9,-73 2,-182-22,290 4,16-5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8:48:40.3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50,'27'1,"0"1,0 2,3 1,41 6,218 7,188-17,-207-4,1496 3,-1713 3,0 2,0 3,50 13,-35-6,61 5,67-13,-131-7,-1 2,1 3,0 4,10 4,-15 0,0-3,37 1,25 4,-42-4,1-3,-40-6,140 4,-141-6,0-3,-1-1,22-5,-31 1,-1-2,0 0,0-2,22-14,-31 16,3 1,0 1,0 1,1 1,21-3,14-3,73-24,-66 16,2 3,66-7,-97 20,-32 2,-7 1,-52 1,22 1,-978 2,789 7,14 0,91-9,-73 2,-182-22,290 4,16-5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161f6db21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161f6db21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1e87cec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1e87cec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d1e87cec6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d1e87cec6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28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25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774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43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8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" name="Google Shape;427;p31"/>
          <p:cNvSpPr/>
          <p:nvPr/>
        </p:nvSpPr>
        <p:spPr>
          <a:xfrm rot="10800000" flipH="1">
            <a:off x="-614789" y="79410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881240" y="-32226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1"/>
          <p:cNvSpPr/>
          <p:nvPr/>
        </p:nvSpPr>
        <p:spPr>
          <a:xfrm rot="9944222" flipH="1">
            <a:off x="-1417570" y="-278867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1"/>
          <p:cNvSpPr/>
          <p:nvPr/>
        </p:nvSpPr>
        <p:spPr>
          <a:xfrm rot="5772639">
            <a:off x="8598824" y="-560579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1"/>
          <p:cNvSpPr/>
          <p:nvPr/>
        </p:nvSpPr>
        <p:spPr>
          <a:xfrm rot="706905">
            <a:off x="7020027" y="-335675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7020070" y="-335758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1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8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subTitle" idx="1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subTitle" idx="2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title" idx="3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485275" y="3859450"/>
            <a:ext cx="3336529" cy="1283560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1"/>
          <p:cNvSpPr/>
          <p:nvPr/>
        </p:nvSpPr>
        <p:spPr>
          <a:xfrm rot="1432232" flipH="1">
            <a:off x="-470789" y="4165605"/>
            <a:ext cx="4306753" cy="153108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1"/>
          <p:cNvSpPr/>
          <p:nvPr/>
        </p:nvSpPr>
        <p:spPr>
          <a:xfrm rot="5772258">
            <a:off x="7200936" y="-653045"/>
            <a:ext cx="2023504" cy="193514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1"/>
          <p:cNvSpPr/>
          <p:nvPr/>
        </p:nvSpPr>
        <p:spPr>
          <a:xfrm rot="707044">
            <a:off x="5289054" y="-380400"/>
            <a:ext cx="4307387" cy="1170580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1"/>
          <p:cNvSpPr/>
          <p:nvPr/>
        </p:nvSpPr>
        <p:spPr>
          <a:xfrm>
            <a:off x="5289100" y="-380553"/>
            <a:ext cx="4306711" cy="128365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1"/>
          <p:cNvSpPr/>
          <p:nvPr/>
        </p:nvSpPr>
        <p:spPr>
          <a:xfrm rot="855605">
            <a:off x="-610970" y="4000688"/>
            <a:ext cx="4923475" cy="1631508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1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1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1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1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1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1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1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5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1993200" y="1404463"/>
            <a:ext cx="51576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2997600" y="2388037"/>
            <a:ext cx="31488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1030225" y="3960176"/>
            <a:ext cx="7083925" cy="1183297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4362499"/>
            <a:ext cx="9144351" cy="782105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3"/>
          <p:cNvSpPr/>
          <p:nvPr/>
        </p:nvSpPr>
        <p:spPr>
          <a:xfrm rot="6479671">
            <a:off x="5455589" y="-1428985"/>
            <a:ext cx="1502599" cy="351084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0" y="-167425"/>
            <a:ext cx="9144351" cy="831498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0" y="-167425"/>
            <a:ext cx="9144078" cy="911830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1" y="4416936"/>
            <a:ext cx="9143690" cy="72690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3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3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3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3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3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3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 userDrawn="1">
  <p:cSld name="CUSTOM_4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/>
          <p:nvPr/>
        </p:nvSpPr>
        <p:spPr>
          <a:xfrm rot="10800000" flipH="1">
            <a:off x="37927" y="4374834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6142736" y="4490064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10800000" flipH="1">
            <a:off x="6632383" y="4238575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6962402" y="4352337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0" name="Google Shape;220;p14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0" r:id="rId8"/>
    <p:sldLayoutId id="2147483663" r:id="rId9"/>
    <p:sldLayoutId id="2147483677" r:id="rId10"/>
    <p:sldLayoutId id="2147483687" r:id="rId11"/>
    <p:sldLayoutId id="214748369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.png"/><Relationship Id="rId5" Type="http://schemas.openxmlformats.org/officeDocument/2006/relationships/image" Target="../media/image19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478575" y="165600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Registro de Internos AHLE</a:t>
            </a:r>
            <a:endParaRPr dirty="0"/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547600" y="4373982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Dagoberto Doblado_62121408</a:t>
            </a:r>
            <a:endParaRPr dirty="0"/>
          </a:p>
        </p:txBody>
      </p:sp>
      <p:pic>
        <p:nvPicPr>
          <p:cNvPr id="4" name="Imagen 3" descr="Fundación AHLE – Un lugar de Esperanza.">
            <a:extLst>
              <a:ext uri="{FF2B5EF4-FFF2-40B4-BE49-F238E27FC236}">
                <a16:creationId xmlns:a16="http://schemas.microsoft.com/office/drawing/2014/main" id="{6476F157-B199-4BC6-B213-B019175E89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465407"/>
            <a:ext cx="1750219" cy="111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49EFB5-4362-41B7-806B-C356278EE55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506" y="4654708"/>
            <a:ext cx="1361440" cy="4116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Colecciones de la Base de Datos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466224-971C-49C3-AB46-F348E7E8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19" y="1332368"/>
            <a:ext cx="1863987" cy="156449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115939-F1FB-4724-A08C-8017B9E2A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460" y="1278777"/>
            <a:ext cx="1938405" cy="174288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BE15DC-D4E0-45B1-988E-3977D9AA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901" y="1302871"/>
            <a:ext cx="2193414" cy="15644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FB6CE9-38AD-4546-929C-34B341B96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555" y="1293087"/>
            <a:ext cx="1868899" cy="11473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3C17AA-8FA1-4EBC-A879-D58011D13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051" y="3036406"/>
            <a:ext cx="2095322" cy="9694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26AFC9-943D-4BDE-9F20-1EEE9ACFC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460" y="3167894"/>
            <a:ext cx="2028724" cy="13865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F3C1FD-FA39-4016-ADD5-CC83C91F62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136" y="3036406"/>
            <a:ext cx="1863765" cy="1975235"/>
          </a:xfrm>
          <a:prstGeom prst="rect">
            <a:avLst/>
          </a:prstGeom>
        </p:spPr>
      </p:pic>
      <p:pic>
        <p:nvPicPr>
          <p:cNvPr id="40" name="Imagen 39" descr="Fundación AHLE – Un lugar de Esperanza.">
            <a:extLst>
              <a:ext uri="{FF2B5EF4-FFF2-40B4-BE49-F238E27FC236}">
                <a16:creationId xmlns:a16="http://schemas.microsoft.com/office/drawing/2014/main" id="{5EADA954-B62B-4A4B-8F85-6D8E8FBDD18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6" y="4384546"/>
            <a:ext cx="898199" cy="63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504163E-521C-49F7-991B-DB8339D2A972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06" y="4736608"/>
            <a:ext cx="1181563" cy="325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9"/>
          <p:cNvSpPr txBox="1">
            <a:spLocks noGrp="1"/>
          </p:cNvSpPr>
          <p:nvPr>
            <p:ph type="title"/>
          </p:nvPr>
        </p:nvSpPr>
        <p:spPr>
          <a:xfrm flipH="1">
            <a:off x="1750312" y="1840231"/>
            <a:ext cx="51576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¡Gracias!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3F0EF6-6D0E-4524-BD47-48846457D6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31" y="3722172"/>
            <a:ext cx="1181563" cy="325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84" name="Google Shape;1084;p78"/>
          <p:cNvSpPr txBox="1">
            <a:spLocks noGrp="1"/>
          </p:cNvSpPr>
          <p:nvPr>
            <p:ph type="subTitle" idx="1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can be the part of the presentation where you introduce your healthcare center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85" name="Google Shape;1085;p78"/>
          <p:cNvPicPr preferRelativeResize="0"/>
          <p:nvPr/>
        </p:nvPicPr>
        <p:blipFill rotWithShape="1">
          <a:blip r:embed="rId3">
            <a:alphaModFix/>
          </a:blip>
          <a:srcRect l="16550" r="16550"/>
          <a:stretch/>
        </p:blipFill>
        <p:spPr>
          <a:xfrm>
            <a:off x="5787375" y="696550"/>
            <a:ext cx="3873000" cy="385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You can describe the topic of the section here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82"/>
          <p:cNvSpPr/>
          <p:nvPr/>
        </p:nvSpPr>
        <p:spPr>
          <a:xfrm>
            <a:off x="6018600" y="15949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82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1112" name="Google Shape;1112;p82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Venus has a beautiful name and is the second planet from the Sun. It’s terribly hot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3" name="Google Shape;1113;p82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Mision</a:t>
            </a:r>
            <a:endParaRPr/>
          </a:p>
        </p:txBody>
      </p:sp>
      <p:sp>
        <p:nvSpPr>
          <p:cNvPr id="1114" name="Google Shape;1114;p82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Mercury is the closest planet to the Sun and the smallest one in the Solar 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5" name="Google Shape;1115;p82"/>
          <p:cNvSpPr/>
          <p:nvPr/>
        </p:nvSpPr>
        <p:spPr>
          <a:xfrm>
            <a:off x="2138937" y="1594950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82"/>
          <p:cNvGrpSpPr/>
          <p:nvPr/>
        </p:nvGrpSpPr>
        <p:grpSpPr>
          <a:xfrm>
            <a:off x="6220347" y="1935178"/>
            <a:ext cx="582917" cy="305936"/>
            <a:chOff x="2084325" y="363300"/>
            <a:chExt cx="484150" cy="254100"/>
          </a:xfrm>
        </p:grpSpPr>
        <p:sp>
          <p:nvSpPr>
            <p:cNvPr id="1117" name="Google Shape;1117;p8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8" name="Google Shape;1118;p8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19" name="Google Shape;1119;p82"/>
          <p:cNvGrpSpPr/>
          <p:nvPr/>
        </p:nvGrpSpPr>
        <p:grpSpPr>
          <a:xfrm>
            <a:off x="2382158" y="1839137"/>
            <a:ext cx="499904" cy="497992"/>
            <a:chOff x="2085450" y="842250"/>
            <a:chExt cx="483700" cy="481850"/>
          </a:xfrm>
        </p:grpSpPr>
        <p:sp>
          <p:nvSpPr>
            <p:cNvPr id="1120" name="Google Shape;1120;p82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1" name="Google Shape;1121;p82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2" name="Google Shape;1122;p82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3"/>
          <p:cNvSpPr/>
          <p:nvPr/>
        </p:nvSpPr>
        <p:spPr>
          <a:xfrm>
            <a:off x="6798414" y="3199480"/>
            <a:ext cx="750000" cy="7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83"/>
          <p:cNvSpPr/>
          <p:nvPr/>
        </p:nvSpPr>
        <p:spPr>
          <a:xfrm>
            <a:off x="1564664" y="1152475"/>
            <a:ext cx="750000" cy="7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83"/>
          <p:cNvSpPr txBox="1">
            <a:spLocks noGrp="1"/>
          </p:cNvSpPr>
          <p:nvPr>
            <p:ph type="subTitle" idx="1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Venus is the second planet from the Sun. It’s really hot there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0" name="Google Shape;1130;p83"/>
          <p:cNvSpPr txBox="1">
            <a:spLocks noGrp="1"/>
          </p:cNvSpPr>
          <p:nvPr>
            <p:ph type="subTitle" idx="2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Jupiter is a gas giant and the biggest planet in the Solar 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1" name="Google Shape;1131;p83"/>
          <p:cNvSpPr txBox="1">
            <a:spLocks noGrp="1"/>
          </p:cNvSpPr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1132" name="Google Shape;1132;p83"/>
          <p:cNvSpPr txBox="1">
            <a:spLocks noGrp="1"/>
          </p:cNvSpPr>
          <p:nvPr>
            <p:ph type="title" idx="3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grpSp>
        <p:nvGrpSpPr>
          <p:cNvPr id="1133" name="Google Shape;1133;p83"/>
          <p:cNvGrpSpPr/>
          <p:nvPr/>
        </p:nvGrpSpPr>
        <p:grpSpPr>
          <a:xfrm>
            <a:off x="1710145" y="1268089"/>
            <a:ext cx="459027" cy="518771"/>
            <a:chOff x="1498875" y="238300"/>
            <a:chExt cx="4617975" cy="5219025"/>
          </a:xfrm>
        </p:grpSpPr>
        <p:sp>
          <p:nvSpPr>
            <p:cNvPr id="1134" name="Google Shape;1134;p83"/>
            <p:cNvSpPr/>
            <p:nvPr/>
          </p:nvSpPr>
          <p:spPr>
            <a:xfrm>
              <a:off x="2728625" y="238300"/>
              <a:ext cx="2127575" cy="1013500"/>
            </a:xfrm>
            <a:custGeom>
              <a:avLst/>
              <a:gdLst/>
              <a:ahLst/>
              <a:cxnLst/>
              <a:rect l="l" t="t" r="r" b="b"/>
              <a:pathLst>
                <a:path w="85103" h="40540" extrusionOk="0">
                  <a:moveTo>
                    <a:pt x="41300" y="0"/>
                  </a:moveTo>
                  <a:cubicBezTo>
                    <a:pt x="40802" y="0"/>
                    <a:pt x="40301" y="9"/>
                    <a:pt x="39797" y="26"/>
                  </a:cubicBezTo>
                  <a:cubicBezTo>
                    <a:pt x="39354" y="12"/>
                    <a:pt x="38914" y="5"/>
                    <a:pt x="38477" y="5"/>
                  </a:cubicBezTo>
                  <a:cubicBezTo>
                    <a:pt x="14870" y="5"/>
                    <a:pt x="0" y="19699"/>
                    <a:pt x="12299" y="37538"/>
                  </a:cubicBezTo>
                  <a:lnTo>
                    <a:pt x="12299" y="37538"/>
                  </a:lnTo>
                  <a:cubicBezTo>
                    <a:pt x="15447" y="36772"/>
                    <a:pt x="22509" y="36609"/>
                    <a:pt x="29632" y="36609"/>
                  </a:cubicBezTo>
                  <a:cubicBezTo>
                    <a:pt x="34909" y="36609"/>
                    <a:pt x="40219" y="36698"/>
                    <a:pt x="43996" y="36698"/>
                  </a:cubicBezTo>
                  <a:cubicBezTo>
                    <a:pt x="45319" y="36698"/>
                    <a:pt x="46453" y="36687"/>
                    <a:pt x="47332" y="36658"/>
                  </a:cubicBezTo>
                  <a:cubicBezTo>
                    <a:pt x="54020" y="36658"/>
                    <a:pt x="60413" y="38028"/>
                    <a:pt x="65926" y="40539"/>
                  </a:cubicBezTo>
                  <a:cubicBezTo>
                    <a:pt x="85102" y="23412"/>
                    <a:pt x="67612" y="0"/>
                    <a:pt x="4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3"/>
            <p:cNvSpPr/>
            <p:nvPr/>
          </p:nvSpPr>
          <p:spPr>
            <a:xfrm>
              <a:off x="2324150" y="1460550"/>
              <a:ext cx="2226325" cy="961475"/>
            </a:xfrm>
            <a:custGeom>
              <a:avLst/>
              <a:gdLst/>
              <a:ahLst/>
              <a:cxnLst/>
              <a:rect l="l" t="t" r="r" b="b"/>
              <a:pathLst>
                <a:path w="89053" h="38459" extrusionOk="0">
                  <a:moveTo>
                    <a:pt x="37840" y="0"/>
                  </a:moveTo>
                  <a:cubicBezTo>
                    <a:pt x="15658" y="98"/>
                    <a:pt x="1" y="18757"/>
                    <a:pt x="16278" y="35882"/>
                  </a:cubicBezTo>
                  <a:cubicBezTo>
                    <a:pt x="18463" y="38068"/>
                    <a:pt x="19605" y="38459"/>
                    <a:pt x="20192" y="38459"/>
                  </a:cubicBezTo>
                  <a:cubicBezTo>
                    <a:pt x="24402" y="36986"/>
                    <a:pt x="36366" y="36660"/>
                    <a:pt x="48593" y="36660"/>
                  </a:cubicBezTo>
                  <a:cubicBezTo>
                    <a:pt x="58295" y="36660"/>
                    <a:pt x="68163" y="36866"/>
                    <a:pt x="74454" y="36866"/>
                  </a:cubicBezTo>
                  <a:cubicBezTo>
                    <a:pt x="76390" y="36866"/>
                    <a:pt x="77987" y="36846"/>
                    <a:pt x="79136" y="36795"/>
                  </a:cubicBezTo>
                  <a:cubicBezTo>
                    <a:pt x="87030" y="36306"/>
                    <a:pt x="88564" y="27890"/>
                    <a:pt x="88890" y="20714"/>
                  </a:cubicBezTo>
                  <a:cubicBezTo>
                    <a:pt x="89053" y="7079"/>
                    <a:pt x="76951" y="33"/>
                    <a:pt x="63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3"/>
            <p:cNvSpPr/>
            <p:nvPr/>
          </p:nvSpPr>
          <p:spPr>
            <a:xfrm>
              <a:off x="2331500" y="2668400"/>
              <a:ext cx="3086675" cy="932850"/>
            </a:xfrm>
            <a:custGeom>
              <a:avLst/>
              <a:gdLst/>
              <a:ahLst/>
              <a:cxnLst/>
              <a:rect l="l" t="t" r="r" b="b"/>
              <a:pathLst>
                <a:path w="123467" h="37314" extrusionOk="0">
                  <a:moveTo>
                    <a:pt x="51804" y="1"/>
                  </a:moveTo>
                  <a:cubicBezTo>
                    <a:pt x="25895" y="1"/>
                    <a:pt x="234" y="4044"/>
                    <a:pt x="0" y="27854"/>
                  </a:cubicBezTo>
                  <a:cubicBezTo>
                    <a:pt x="0" y="33073"/>
                    <a:pt x="5448" y="37313"/>
                    <a:pt x="12167" y="37313"/>
                  </a:cubicBezTo>
                  <a:lnTo>
                    <a:pt x="105428" y="37313"/>
                  </a:lnTo>
                  <a:cubicBezTo>
                    <a:pt x="114659" y="37313"/>
                    <a:pt x="122194" y="31311"/>
                    <a:pt x="122194" y="23939"/>
                  </a:cubicBezTo>
                  <a:cubicBezTo>
                    <a:pt x="123466" y="11152"/>
                    <a:pt x="112115" y="779"/>
                    <a:pt x="96946" y="681"/>
                  </a:cubicBezTo>
                  <a:cubicBezTo>
                    <a:pt x="94554" y="963"/>
                    <a:pt x="91718" y="1070"/>
                    <a:pt x="88545" y="1070"/>
                  </a:cubicBezTo>
                  <a:cubicBezTo>
                    <a:pt x="78515" y="1070"/>
                    <a:pt x="65127" y="1"/>
                    <a:pt x="5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3"/>
            <p:cNvSpPr/>
            <p:nvPr/>
          </p:nvSpPr>
          <p:spPr>
            <a:xfrm>
              <a:off x="1498875" y="3907025"/>
              <a:ext cx="4617975" cy="1550300"/>
            </a:xfrm>
            <a:custGeom>
              <a:avLst/>
              <a:gdLst/>
              <a:ahLst/>
              <a:cxnLst/>
              <a:rect l="l" t="t" r="r" b="b"/>
              <a:pathLst>
                <a:path w="184719" h="62012" extrusionOk="0">
                  <a:moveTo>
                    <a:pt x="153268" y="0"/>
                  </a:moveTo>
                  <a:cubicBezTo>
                    <a:pt x="153196" y="0"/>
                    <a:pt x="153125" y="0"/>
                    <a:pt x="153053" y="1"/>
                  </a:cubicBezTo>
                  <a:lnTo>
                    <a:pt x="25574" y="1"/>
                  </a:lnTo>
                  <a:cubicBezTo>
                    <a:pt x="12298" y="1"/>
                    <a:pt x="1468" y="10831"/>
                    <a:pt x="1468" y="24139"/>
                  </a:cubicBezTo>
                  <a:cubicBezTo>
                    <a:pt x="0" y="42439"/>
                    <a:pt x="3458" y="60967"/>
                    <a:pt x="25509" y="62011"/>
                  </a:cubicBezTo>
                  <a:lnTo>
                    <a:pt x="155303" y="62011"/>
                  </a:lnTo>
                  <a:cubicBezTo>
                    <a:pt x="170439" y="62011"/>
                    <a:pt x="182737" y="49713"/>
                    <a:pt x="182737" y="34578"/>
                  </a:cubicBezTo>
                  <a:cubicBezTo>
                    <a:pt x="184719" y="16706"/>
                    <a:pt x="171715" y="0"/>
                    <a:pt x="15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83"/>
          <p:cNvGrpSpPr/>
          <p:nvPr/>
        </p:nvGrpSpPr>
        <p:grpSpPr>
          <a:xfrm>
            <a:off x="6975066" y="3315085"/>
            <a:ext cx="396713" cy="518788"/>
            <a:chOff x="1804675" y="238125"/>
            <a:chExt cx="3991075" cy="5219200"/>
          </a:xfrm>
        </p:grpSpPr>
        <p:sp>
          <p:nvSpPr>
            <p:cNvPr id="1139" name="Google Shape;1139;p83"/>
            <p:cNvSpPr/>
            <p:nvPr/>
          </p:nvSpPr>
          <p:spPr>
            <a:xfrm>
              <a:off x="3303575" y="835050"/>
              <a:ext cx="1005525" cy="500750"/>
            </a:xfrm>
            <a:custGeom>
              <a:avLst/>
              <a:gdLst/>
              <a:ahLst/>
              <a:cxnLst/>
              <a:rect l="l" t="t" r="r" b="b"/>
              <a:pathLst>
                <a:path w="40221" h="20030" extrusionOk="0">
                  <a:moveTo>
                    <a:pt x="0" y="1"/>
                  </a:moveTo>
                  <a:lnTo>
                    <a:pt x="0" y="20029"/>
                  </a:lnTo>
                  <a:cubicBezTo>
                    <a:pt x="5839" y="18790"/>
                    <a:pt x="11906" y="18137"/>
                    <a:pt x="18137" y="18137"/>
                  </a:cubicBezTo>
                  <a:lnTo>
                    <a:pt x="22051" y="18137"/>
                  </a:lnTo>
                  <a:cubicBezTo>
                    <a:pt x="28281" y="18137"/>
                    <a:pt x="34349" y="18790"/>
                    <a:pt x="40220" y="20029"/>
                  </a:cubicBezTo>
                  <a:lnTo>
                    <a:pt x="40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3"/>
            <p:cNvSpPr/>
            <p:nvPr/>
          </p:nvSpPr>
          <p:spPr>
            <a:xfrm>
              <a:off x="5269725" y="1530875"/>
              <a:ext cx="526025" cy="507875"/>
            </a:xfrm>
            <a:custGeom>
              <a:avLst/>
              <a:gdLst/>
              <a:ahLst/>
              <a:cxnLst/>
              <a:rect l="l" t="t" r="r" b="b"/>
              <a:pathLst>
                <a:path w="21041" h="20315" extrusionOk="0">
                  <a:moveTo>
                    <a:pt x="13701" y="1"/>
                  </a:moveTo>
                  <a:cubicBezTo>
                    <a:pt x="11988" y="1"/>
                    <a:pt x="10276" y="661"/>
                    <a:pt x="8971" y="1982"/>
                  </a:cubicBezTo>
                  <a:lnTo>
                    <a:pt x="1" y="10953"/>
                  </a:lnTo>
                  <a:cubicBezTo>
                    <a:pt x="3393" y="13856"/>
                    <a:pt x="6590" y="16987"/>
                    <a:pt x="9526" y="20315"/>
                  </a:cubicBezTo>
                  <a:lnTo>
                    <a:pt x="18431" y="11409"/>
                  </a:lnTo>
                  <a:cubicBezTo>
                    <a:pt x="21040" y="8800"/>
                    <a:pt x="21040" y="4592"/>
                    <a:pt x="18431" y="1982"/>
                  </a:cubicBezTo>
                  <a:cubicBezTo>
                    <a:pt x="17126" y="661"/>
                    <a:pt x="15413" y="1"/>
                    <a:pt x="13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3"/>
            <p:cNvSpPr/>
            <p:nvPr/>
          </p:nvSpPr>
          <p:spPr>
            <a:xfrm>
              <a:off x="1804675" y="1530875"/>
              <a:ext cx="531725" cy="514400"/>
            </a:xfrm>
            <a:custGeom>
              <a:avLst/>
              <a:gdLst/>
              <a:ahLst/>
              <a:cxnLst/>
              <a:rect l="l" t="t" r="r" b="b"/>
              <a:pathLst>
                <a:path w="21269" h="20576" extrusionOk="0">
                  <a:moveTo>
                    <a:pt x="7340" y="1"/>
                  </a:moveTo>
                  <a:cubicBezTo>
                    <a:pt x="5628" y="1"/>
                    <a:pt x="3915" y="661"/>
                    <a:pt x="2610" y="1982"/>
                  </a:cubicBezTo>
                  <a:cubicBezTo>
                    <a:pt x="1" y="4592"/>
                    <a:pt x="1" y="8800"/>
                    <a:pt x="2610" y="11409"/>
                  </a:cubicBezTo>
                  <a:lnTo>
                    <a:pt x="11744" y="20576"/>
                  </a:lnTo>
                  <a:cubicBezTo>
                    <a:pt x="14680" y="17216"/>
                    <a:pt x="17876" y="14052"/>
                    <a:pt x="21269" y="11181"/>
                  </a:cubicBezTo>
                  <a:lnTo>
                    <a:pt x="12070" y="1982"/>
                  </a:lnTo>
                  <a:cubicBezTo>
                    <a:pt x="10765" y="661"/>
                    <a:pt x="9053" y="1"/>
                    <a:pt x="7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3"/>
            <p:cNvSpPr/>
            <p:nvPr/>
          </p:nvSpPr>
          <p:spPr>
            <a:xfrm>
              <a:off x="1885425" y="1615475"/>
              <a:ext cx="3841825" cy="3841850"/>
            </a:xfrm>
            <a:custGeom>
              <a:avLst/>
              <a:gdLst/>
              <a:ahLst/>
              <a:cxnLst/>
              <a:rect l="l" t="t" r="r" b="b"/>
              <a:pathLst>
                <a:path w="153673" h="153674" extrusionOk="0">
                  <a:moveTo>
                    <a:pt x="50659" y="41526"/>
                  </a:moveTo>
                  <a:cubicBezTo>
                    <a:pt x="52371" y="41526"/>
                    <a:pt x="54084" y="42178"/>
                    <a:pt x="55389" y="43483"/>
                  </a:cubicBezTo>
                  <a:lnTo>
                    <a:pt x="67882" y="55977"/>
                  </a:lnTo>
                  <a:cubicBezTo>
                    <a:pt x="70492" y="54868"/>
                    <a:pt x="73362" y="54280"/>
                    <a:pt x="76396" y="54280"/>
                  </a:cubicBezTo>
                  <a:cubicBezTo>
                    <a:pt x="76697" y="54268"/>
                    <a:pt x="76997" y="54262"/>
                    <a:pt x="77295" y="54262"/>
                  </a:cubicBezTo>
                  <a:cubicBezTo>
                    <a:pt x="89710" y="54262"/>
                    <a:pt x="99871" y="64759"/>
                    <a:pt x="99393" y="77277"/>
                  </a:cubicBezTo>
                  <a:cubicBezTo>
                    <a:pt x="99425" y="89529"/>
                    <a:pt x="89346" y="99409"/>
                    <a:pt x="77215" y="99409"/>
                  </a:cubicBezTo>
                  <a:cubicBezTo>
                    <a:pt x="76943" y="99409"/>
                    <a:pt x="76670" y="99404"/>
                    <a:pt x="76396" y="99394"/>
                  </a:cubicBezTo>
                  <a:cubicBezTo>
                    <a:pt x="72384" y="99394"/>
                    <a:pt x="68600" y="98317"/>
                    <a:pt x="65370" y="96458"/>
                  </a:cubicBezTo>
                  <a:lnTo>
                    <a:pt x="42797" y="119129"/>
                  </a:lnTo>
                  <a:cubicBezTo>
                    <a:pt x="41493" y="120433"/>
                    <a:pt x="39780" y="121086"/>
                    <a:pt x="38068" y="121086"/>
                  </a:cubicBezTo>
                  <a:cubicBezTo>
                    <a:pt x="36355" y="121086"/>
                    <a:pt x="34642" y="120433"/>
                    <a:pt x="33338" y="119129"/>
                  </a:cubicBezTo>
                  <a:cubicBezTo>
                    <a:pt x="30728" y="116552"/>
                    <a:pt x="30728" y="112311"/>
                    <a:pt x="33305" y="109702"/>
                  </a:cubicBezTo>
                  <a:lnTo>
                    <a:pt x="56302" y="86574"/>
                  </a:lnTo>
                  <a:cubicBezTo>
                    <a:pt x="53138" y="79887"/>
                    <a:pt x="53627" y="70819"/>
                    <a:pt x="57639" y="64654"/>
                  </a:cubicBezTo>
                  <a:lnTo>
                    <a:pt x="45929" y="52943"/>
                  </a:lnTo>
                  <a:cubicBezTo>
                    <a:pt x="43319" y="50333"/>
                    <a:pt x="43319" y="46093"/>
                    <a:pt x="45929" y="43483"/>
                  </a:cubicBezTo>
                  <a:cubicBezTo>
                    <a:pt x="47234" y="42178"/>
                    <a:pt x="48946" y="41526"/>
                    <a:pt x="50659" y="41526"/>
                  </a:cubicBezTo>
                  <a:close/>
                  <a:moveTo>
                    <a:pt x="70133" y="1"/>
                  </a:moveTo>
                  <a:cubicBezTo>
                    <a:pt x="32522" y="2350"/>
                    <a:pt x="2349" y="32523"/>
                    <a:pt x="0" y="70134"/>
                  </a:cubicBezTo>
                  <a:lnTo>
                    <a:pt x="19442" y="70134"/>
                  </a:lnTo>
                  <a:cubicBezTo>
                    <a:pt x="23128" y="70134"/>
                    <a:pt x="26129" y="73135"/>
                    <a:pt x="26129" y="76821"/>
                  </a:cubicBezTo>
                  <a:cubicBezTo>
                    <a:pt x="26129" y="80539"/>
                    <a:pt x="23128" y="83508"/>
                    <a:pt x="19442" y="83508"/>
                  </a:cubicBezTo>
                  <a:lnTo>
                    <a:pt x="0" y="83508"/>
                  </a:lnTo>
                  <a:cubicBezTo>
                    <a:pt x="2349" y="121151"/>
                    <a:pt x="32522" y="151325"/>
                    <a:pt x="70133" y="153673"/>
                  </a:cubicBezTo>
                  <a:lnTo>
                    <a:pt x="70133" y="134525"/>
                  </a:lnTo>
                  <a:cubicBezTo>
                    <a:pt x="70133" y="130807"/>
                    <a:pt x="73134" y="127838"/>
                    <a:pt x="76820" y="127838"/>
                  </a:cubicBezTo>
                  <a:cubicBezTo>
                    <a:pt x="80506" y="127838"/>
                    <a:pt x="83507" y="130807"/>
                    <a:pt x="83507" y="134525"/>
                  </a:cubicBezTo>
                  <a:lnTo>
                    <a:pt x="83507" y="153673"/>
                  </a:lnTo>
                  <a:cubicBezTo>
                    <a:pt x="121118" y="151325"/>
                    <a:pt x="151324" y="121151"/>
                    <a:pt x="153672" y="83508"/>
                  </a:cubicBezTo>
                  <a:lnTo>
                    <a:pt x="134590" y="83508"/>
                  </a:lnTo>
                  <a:cubicBezTo>
                    <a:pt x="130904" y="83508"/>
                    <a:pt x="127903" y="80539"/>
                    <a:pt x="127903" y="76821"/>
                  </a:cubicBezTo>
                  <a:cubicBezTo>
                    <a:pt x="127903" y="73135"/>
                    <a:pt x="130904" y="70134"/>
                    <a:pt x="134590" y="70134"/>
                  </a:cubicBezTo>
                  <a:lnTo>
                    <a:pt x="153672" y="70134"/>
                  </a:lnTo>
                  <a:cubicBezTo>
                    <a:pt x="151324" y="32523"/>
                    <a:pt x="121118" y="2350"/>
                    <a:pt x="83507" y="1"/>
                  </a:cubicBezTo>
                  <a:lnTo>
                    <a:pt x="83507" y="19345"/>
                  </a:lnTo>
                  <a:cubicBezTo>
                    <a:pt x="83507" y="23031"/>
                    <a:pt x="80506" y="26032"/>
                    <a:pt x="76820" y="26032"/>
                  </a:cubicBezTo>
                  <a:cubicBezTo>
                    <a:pt x="73134" y="26032"/>
                    <a:pt x="70133" y="23031"/>
                    <a:pt x="70133" y="19345"/>
                  </a:cubicBezTo>
                  <a:lnTo>
                    <a:pt x="70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3"/>
            <p:cNvSpPr/>
            <p:nvPr/>
          </p:nvSpPr>
          <p:spPr>
            <a:xfrm>
              <a:off x="3566575" y="3306125"/>
              <a:ext cx="469325" cy="460625"/>
            </a:xfrm>
            <a:custGeom>
              <a:avLst/>
              <a:gdLst/>
              <a:ahLst/>
              <a:cxnLst/>
              <a:rect l="l" t="t" r="r" b="b"/>
              <a:pathLst>
                <a:path w="18773" h="18425" extrusionOk="0">
                  <a:moveTo>
                    <a:pt x="9300" y="1"/>
                  </a:moveTo>
                  <a:cubicBezTo>
                    <a:pt x="4068" y="1"/>
                    <a:pt x="1" y="4319"/>
                    <a:pt x="375" y="9651"/>
                  </a:cubicBezTo>
                  <a:cubicBezTo>
                    <a:pt x="375" y="14584"/>
                    <a:pt x="4476" y="18425"/>
                    <a:pt x="9282" y="18425"/>
                  </a:cubicBezTo>
                  <a:cubicBezTo>
                    <a:pt x="9530" y="18425"/>
                    <a:pt x="9780" y="18414"/>
                    <a:pt x="10031" y="18394"/>
                  </a:cubicBezTo>
                  <a:cubicBezTo>
                    <a:pt x="15870" y="18263"/>
                    <a:pt x="18773" y="13729"/>
                    <a:pt x="18773" y="9195"/>
                  </a:cubicBezTo>
                  <a:cubicBezTo>
                    <a:pt x="18773" y="4693"/>
                    <a:pt x="15870" y="159"/>
                    <a:pt x="10031" y="29"/>
                  </a:cubicBezTo>
                  <a:cubicBezTo>
                    <a:pt x="9785" y="10"/>
                    <a:pt x="9541" y="1"/>
                    <a:pt x="9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3"/>
            <p:cNvSpPr/>
            <p:nvPr/>
          </p:nvSpPr>
          <p:spPr>
            <a:xfrm>
              <a:off x="2855050" y="238125"/>
              <a:ext cx="1900950" cy="298475"/>
            </a:xfrm>
            <a:custGeom>
              <a:avLst/>
              <a:gdLst/>
              <a:ahLst/>
              <a:cxnLst/>
              <a:rect l="l" t="t" r="r" b="b"/>
              <a:pathLst>
                <a:path w="76038" h="11939" extrusionOk="0">
                  <a:moveTo>
                    <a:pt x="5970" y="0"/>
                  </a:moveTo>
                  <a:cubicBezTo>
                    <a:pt x="2675" y="0"/>
                    <a:pt x="0" y="2675"/>
                    <a:pt x="0" y="5969"/>
                  </a:cubicBezTo>
                  <a:cubicBezTo>
                    <a:pt x="0" y="9264"/>
                    <a:pt x="2675" y="11939"/>
                    <a:pt x="5970" y="11939"/>
                  </a:cubicBezTo>
                  <a:lnTo>
                    <a:pt x="70068" y="11939"/>
                  </a:lnTo>
                  <a:cubicBezTo>
                    <a:pt x="73362" y="11939"/>
                    <a:pt x="76037" y="9264"/>
                    <a:pt x="76037" y="5969"/>
                  </a:cubicBezTo>
                  <a:cubicBezTo>
                    <a:pt x="76037" y="2675"/>
                    <a:pt x="73362" y="0"/>
                    <a:pt x="70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Requerimientos del Sistema de Registro AHLE</a:t>
            </a:r>
            <a:endParaRPr sz="2400" dirty="0"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1"/>
          </p:nvPr>
        </p:nvSpPr>
        <p:spPr>
          <a:xfrm>
            <a:off x="454356" y="1764506"/>
            <a:ext cx="4982038" cy="195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r>
              <a:rPr lang="es-HN" dirty="0"/>
              <a:t>El proyecto implica desarrollar un sistema para la Fundación AHLE que permitirá almacenar y gestionar registros de internos nuevos, existentes y </a:t>
            </a:r>
            <a:r>
              <a:rPr lang="es-HN" dirty="0" err="1"/>
              <a:t>ex-internos</a:t>
            </a:r>
            <a:r>
              <a:rPr lang="es-HN" dirty="0"/>
              <a:t>. Esta solución digital reemplazará el uso de papel, ahorrando tiempo y recursos. Los beneficios incluyen un acceso más rápido a información vital para los colaboradores del área de administración y el psicólogo de la fundación.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E89C4B-EC01-4C2C-82A8-CDF6F9B2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06" y="1593056"/>
            <a:ext cx="2347641" cy="15216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7FF3E1-EA36-4776-9C93-2D57A07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557" y="2921794"/>
            <a:ext cx="2195652" cy="1357312"/>
          </a:xfrm>
          <a:prstGeom prst="rect">
            <a:avLst/>
          </a:prstGeom>
        </p:spPr>
      </p:pic>
      <p:pic>
        <p:nvPicPr>
          <p:cNvPr id="1026" name="Picture 2" descr="Beneficios - Iconos gratis de negocios y finanzas">
            <a:extLst>
              <a:ext uri="{FF2B5EF4-FFF2-40B4-BE49-F238E27FC236}">
                <a16:creationId xmlns:a16="http://schemas.microsoft.com/office/drawing/2014/main" id="{83B329D5-6B9B-4BBA-A2E7-7094D986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925" y="30480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Fundación AHLE – Un lugar de Esperanza.">
            <a:extLst>
              <a:ext uri="{FF2B5EF4-FFF2-40B4-BE49-F238E27FC236}">
                <a16:creationId xmlns:a16="http://schemas.microsoft.com/office/drawing/2014/main" id="{ED157834-75DD-4E11-88F8-60345D86555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226" y="935975"/>
            <a:ext cx="607218" cy="47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AD1D25-BC95-41EF-AF23-20A3F1743F2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4" y="4780225"/>
            <a:ext cx="1181563" cy="325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619718" y="-148215"/>
            <a:ext cx="5374013" cy="1072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Entradas y Salida de datos</a:t>
            </a:r>
            <a:endParaRPr dirty="0"/>
          </a:p>
        </p:txBody>
      </p:sp>
      <p:sp>
        <p:nvSpPr>
          <p:cNvPr id="1047" name="Google Shape;1047;p76"/>
          <p:cNvSpPr txBox="1">
            <a:spLocks noGrp="1"/>
          </p:cNvSpPr>
          <p:nvPr>
            <p:ph type="subTitle" idx="3"/>
          </p:nvPr>
        </p:nvSpPr>
        <p:spPr>
          <a:xfrm>
            <a:off x="141282" y="1326738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Entrdas</a:t>
            </a:r>
            <a:endParaRPr dirty="0"/>
          </a:p>
        </p:txBody>
      </p:sp>
      <p:sp>
        <p:nvSpPr>
          <p:cNvPr id="1050" name="Google Shape;1050;p76"/>
          <p:cNvSpPr txBox="1">
            <a:spLocks noGrp="1"/>
          </p:cNvSpPr>
          <p:nvPr>
            <p:ph type="subTitle" idx="4"/>
          </p:nvPr>
        </p:nvSpPr>
        <p:spPr>
          <a:xfrm>
            <a:off x="633010" y="1704180"/>
            <a:ext cx="3037688" cy="23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Font typeface="+mj-lt"/>
              <a:buAutoNum type="arabicPeriod"/>
            </a:pPr>
            <a:r>
              <a:rPr lang="es-ES" dirty="0"/>
              <a:t>Información por motivo de ingreso</a:t>
            </a:r>
            <a:endParaRPr lang="en-US" dirty="0"/>
          </a:p>
          <a:p>
            <a:pPr lvl="0" algn="l">
              <a:buFont typeface="+mj-lt"/>
              <a:buAutoNum type="arabicPeriod"/>
            </a:pPr>
            <a:r>
              <a:rPr lang="es-ES" dirty="0"/>
              <a:t>Datos personales del interno</a:t>
            </a:r>
            <a:endParaRPr lang="en-US" dirty="0"/>
          </a:p>
          <a:p>
            <a:pPr lvl="0" algn="l">
              <a:buFont typeface="+mj-lt"/>
              <a:buAutoNum type="arabicPeriod"/>
            </a:pPr>
            <a:r>
              <a:rPr lang="es-ES" dirty="0"/>
              <a:t>Información Medica relevante</a:t>
            </a:r>
            <a:endParaRPr lang="en-US" dirty="0"/>
          </a:p>
          <a:p>
            <a:pPr lvl="0" algn="l">
              <a:buFont typeface="+mj-lt"/>
              <a:buAutoNum type="arabicPeriod"/>
            </a:pPr>
            <a:r>
              <a:rPr lang="es-ES" dirty="0"/>
              <a:t>Datos del encargado</a:t>
            </a:r>
            <a:endParaRPr lang="en-US" dirty="0"/>
          </a:p>
          <a:p>
            <a:pPr lvl="0" algn="l">
              <a:buFont typeface="+mj-lt"/>
              <a:buAutoNum type="arabicPeriod"/>
            </a:pPr>
            <a:r>
              <a:rPr lang="es-ES" dirty="0"/>
              <a:t>Datos Psicológicos</a:t>
            </a:r>
            <a:endParaRPr lang="en-US" dirty="0"/>
          </a:p>
          <a:p>
            <a:pPr lvl="0" algn="l">
              <a:buFont typeface="+mj-lt"/>
              <a:buAutoNum type="arabicPeriod"/>
            </a:pPr>
            <a:r>
              <a:rPr lang="es-ES" dirty="0"/>
              <a:t>Historial educativo</a:t>
            </a:r>
            <a:endParaRPr lang="en-US" dirty="0"/>
          </a:p>
        </p:txBody>
      </p:sp>
      <p:sp>
        <p:nvSpPr>
          <p:cNvPr id="35" name="Google Shape;1047;p76">
            <a:extLst>
              <a:ext uri="{FF2B5EF4-FFF2-40B4-BE49-F238E27FC236}">
                <a16:creationId xmlns:a16="http://schemas.microsoft.com/office/drawing/2014/main" id="{D8315B33-D62D-4BBF-A53C-D511C32E902B}"/>
              </a:ext>
            </a:extLst>
          </p:cNvPr>
          <p:cNvSpPr txBox="1">
            <a:spLocks/>
          </p:cNvSpPr>
          <p:nvPr/>
        </p:nvSpPr>
        <p:spPr>
          <a:xfrm>
            <a:off x="4244176" y="1498194"/>
            <a:ext cx="369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dirty="0" err="1"/>
              <a:t>Salidas</a:t>
            </a:r>
            <a:endParaRPr lang="en-US" dirty="0"/>
          </a:p>
        </p:txBody>
      </p:sp>
      <p:sp>
        <p:nvSpPr>
          <p:cNvPr id="36" name="Google Shape;1050;p76">
            <a:extLst>
              <a:ext uri="{FF2B5EF4-FFF2-40B4-BE49-F238E27FC236}">
                <a16:creationId xmlns:a16="http://schemas.microsoft.com/office/drawing/2014/main" id="{2A921E50-9322-4479-8B07-3BBE403E8C50}"/>
              </a:ext>
            </a:extLst>
          </p:cNvPr>
          <p:cNvSpPr txBox="1">
            <a:spLocks/>
          </p:cNvSpPr>
          <p:nvPr/>
        </p:nvSpPr>
        <p:spPr>
          <a:xfrm>
            <a:off x="4708519" y="1855194"/>
            <a:ext cx="3542512" cy="2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 algn="l">
              <a:buFont typeface="+mj-lt"/>
              <a:buAutoNum type="arabicPeriod"/>
            </a:pPr>
            <a:r>
              <a:rPr lang="es-ES" dirty="0" err="1"/>
              <a:t>Edicion</a:t>
            </a:r>
            <a:r>
              <a:rPr lang="es-ES" dirty="0"/>
              <a:t> de registros</a:t>
            </a:r>
            <a:endParaRPr lang="en-US" dirty="0"/>
          </a:p>
          <a:p>
            <a:pPr lvl="0" algn="l">
              <a:buFont typeface="+mj-lt"/>
              <a:buAutoNum type="arabicPeriod"/>
            </a:pPr>
            <a:r>
              <a:rPr lang="es-ES" dirty="0"/>
              <a:t>Exportación de los formularios a formato .PDF para poder imprimir</a:t>
            </a:r>
            <a:endParaRPr lang="en-US" dirty="0"/>
          </a:p>
          <a:p>
            <a:pPr lvl="0" algn="l">
              <a:buFont typeface="+mj-lt"/>
              <a:buAutoNum type="arabicPeriod"/>
            </a:pPr>
            <a:r>
              <a:rPr lang="es-ES" dirty="0"/>
              <a:t>Filtrado de los internos</a:t>
            </a:r>
            <a:endParaRPr lang="en-US" dirty="0"/>
          </a:p>
          <a:p>
            <a:pPr lvl="0" algn="l">
              <a:buFont typeface="+mj-lt"/>
              <a:buAutoNum type="arabicPeriod"/>
            </a:pPr>
            <a:r>
              <a:rPr lang="es-ES" dirty="0" err="1"/>
              <a:t>Gestion</a:t>
            </a:r>
            <a:r>
              <a:rPr lang="es-ES" dirty="0"/>
              <a:t> de información de </a:t>
            </a:r>
            <a:r>
              <a:rPr lang="es-ES" dirty="0" err="1"/>
              <a:t>Ex-internos</a:t>
            </a:r>
            <a:endParaRPr lang="en-US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A3AE50B-5F97-4381-B567-5E4C533717E5}"/>
              </a:ext>
            </a:extLst>
          </p:cNvPr>
          <p:cNvCxnSpPr/>
          <p:nvPr/>
        </p:nvCxnSpPr>
        <p:spPr>
          <a:xfrm>
            <a:off x="4171950" y="1206295"/>
            <a:ext cx="0" cy="2721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n 38" descr="Fundación AHLE – Un lugar de Esperanza.">
            <a:extLst>
              <a:ext uri="{FF2B5EF4-FFF2-40B4-BE49-F238E27FC236}">
                <a16:creationId xmlns:a16="http://schemas.microsoft.com/office/drawing/2014/main" id="{2902955E-80E8-4C6A-ACC8-148531B2EA5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500" y="71592"/>
            <a:ext cx="898199" cy="63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9693F4B-C47E-4AE0-AC44-D61589A34C6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3" y="0"/>
            <a:ext cx="1181563" cy="325953"/>
          </a:xfrm>
          <a:prstGeom prst="rect">
            <a:avLst/>
          </a:prstGeom>
          <a:noFill/>
        </p:spPr>
      </p:pic>
      <p:pic>
        <p:nvPicPr>
          <p:cNvPr id="2050" name="Picture 2" descr="entrada y salida datos icono salvar datos icono 20389082 PNG">
            <a:extLst>
              <a:ext uri="{FF2B5EF4-FFF2-40B4-BE49-F238E27FC236}">
                <a16:creationId xmlns:a16="http://schemas.microsoft.com/office/drawing/2014/main" id="{A5EE7928-40B4-4F64-9251-D90B8F7B4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788376" y="3713754"/>
            <a:ext cx="1513071" cy="14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entrada y salida datos icono salvar datos icono 20389082 PNG">
            <a:extLst>
              <a:ext uri="{FF2B5EF4-FFF2-40B4-BE49-F238E27FC236}">
                <a16:creationId xmlns:a16="http://schemas.microsoft.com/office/drawing/2014/main" id="{D80F334F-7163-4190-B252-AB75BD238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222717" y="3713755"/>
            <a:ext cx="1513072" cy="14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7"/>
          <p:cNvSpPr txBox="1">
            <a:spLocks noGrp="1"/>
          </p:cNvSpPr>
          <p:nvPr>
            <p:ph type="title" idx="18"/>
          </p:nvPr>
        </p:nvSpPr>
        <p:spPr>
          <a:xfrm>
            <a:off x="1752353" y="141242"/>
            <a:ext cx="57954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Diagramas de Caso de Uso</a:t>
            </a:r>
            <a:endParaRPr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297D263-7D9E-411C-A714-896C412D85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8" y="1197927"/>
            <a:ext cx="2693353" cy="2945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Google Shape;1078;p77">
            <a:extLst>
              <a:ext uri="{FF2B5EF4-FFF2-40B4-BE49-F238E27FC236}">
                <a16:creationId xmlns:a16="http://schemas.microsoft.com/office/drawing/2014/main" id="{51FC8A66-0D07-4EEE-B4B3-D255454E3F1F}"/>
              </a:ext>
            </a:extLst>
          </p:cNvPr>
          <p:cNvSpPr txBox="1">
            <a:spLocks/>
          </p:cNvSpPr>
          <p:nvPr/>
        </p:nvSpPr>
        <p:spPr>
          <a:xfrm>
            <a:off x="192387" y="1091066"/>
            <a:ext cx="9170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1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D5165DB-29A0-4C52-9F35-FA96F9B4F5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66" y="1091066"/>
            <a:ext cx="2588665" cy="3124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Google Shape;1078;p77">
            <a:extLst>
              <a:ext uri="{FF2B5EF4-FFF2-40B4-BE49-F238E27FC236}">
                <a16:creationId xmlns:a16="http://schemas.microsoft.com/office/drawing/2014/main" id="{18CAABB5-E901-49E2-99FC-3E2EABA869BC}"/>
              </a:ext>
            </a:extLst>
          </p:cNvPr>
          <p:cNvSpPr txBox="1">
            <a:spLocks/>
          </p:cNvSpPr>
          <p:nvPr/>
        </p:nvSpPr>
        <p:spPr>
          <a:xfrm>
            <a:off x="4745337" y="1121275"/>
            <a:ext cx="9170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2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619287D-2657-49E2-8795-C529AB7CF404}"/>
              </a:ext>
            </a:extLst>
          </p:cNvPr>
          <p:cNvCxnSpPr>
            <a:cxnSpLocks/>
          </p:cNvCxnSpPr>
          <p:nvPr/>
        </p:nvCxnSpPr>
        <p:spPr>
          <a:xfrm>
            <a:off x="4507706" y="867466"/>
            <a:ext cx="0" cy="41545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 descr="Fundación AHLE – Un lugar de Esperanza.">
            <a:extLst>
              <a:ext uri="{FF2B5EF4-FFF2-40B4-BE49-F238E27FC236}">
                <a16:creationId xmlns:a16="http://schemas.microsoft.com/office/drawing/2014/main" id="{A99ACE38-790B-48D3-9C50-8B24623B8EF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931" y="111090"/>
            <a:ext cx="898199" cy="63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A5B5141-5535-416C-AF74-904EC01603D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1" y="4816067"/>
            <a:ext cx="1181563" cy="325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7"/>
          <p:cNvSpPr txBox="1">
            <a:spLocks noGrp="1"/>
          </p:cNvSpPr>
          <p:nvPr>
            <p:ph type="title" idx="18"/>
          </p:nvPr>
        </p:nvSpPr>
        <p:spPr>
          <a:xfrm>
            <a:off x="1752353" y="141242"/>
            <a:ext cx="57954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Diagramas de Caso de Uso</a:t>
            </a:r>
            <a:endParaRPr dirty="0"/>
          </a:p>
        </p:txBody>
      </p:sp>
      <p:sp>
        <p:nvSpPr>
          <p:cNvPr id="28" name="Google Shape;1078;p77">
            <a:extLst>
              <a:ext uri="{FF2B5EF4-FFF2-40B4-BE49-F238E27FC236}">
                <a16:creationId xmlns:a16="http://schemas.microsoft.com/office/drawing/2014/main" id="{51FC8A66-0D07-4EEE-B4B3-D255454E3F1F}"/>
              </a:ext>
            </a:extLst>
          </p:cNvPr>
          <p:cNvSpPr txBox="1">
            <a:spLocks/>
          </p:cNvSpPr>
          <p:nvPr/>
        </p:nvSpPr>
        <p:spPr>
          <a:xfrm>
            <a:off x="192387" y="1091066"/>
            <a:ext cx="9170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30" name="Google Shape;1078;p77">
            <a:extLst>
              <a:ext uri="{FF2B5EF4-FFF2-40B4-BE49-F238E27FC236}">
                <a16:creationId xmlns:a16="http://schemas.microsoft.com/office/drawing/2014/main" id="{18CAABB5-E901-49E2-99FC-3E2EABA869BC}"/>
              </a:ext>
            </a:extLst>
          </p:cNvPr>
          <p:cNvSpPr txBox="1">
            <a:spLocks/>
          </p:cNvSpPr>
          <p:nvPr/>
        </p:nvSpPr>
        <p:spPr>
          <a:xfrm>
            <a:off x="4745337" y="1121275"/>
            <a:ext cx="9170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4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619287D-2657-49E2-8795-C529AB7CF404}"/>
              </a:ext>
            </a:extLst>
          </p:cNvPr>
          <p:cNvCxnSpPr>
            <a:cxnSpLocks/>
          </p:cNvCxnSpPr>
          <p:nvPr/>
        </p:nvCxnSpPr>
        <p:spPr>
          <a:xfrm>
            <a:off x="4507706" y="867466"/>
            <a:ext cx="0" cy="41545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9FF44A5-3139-4D92-96AB-6A7F1B58E4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16" y="1121275"/>
            <a:ext cx="2596347" cy="3272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3B1C586-CD21-433E-81D3-DE5446EDDB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23" y="1091066"/>
            <a:ext cx="2775423" cy="3302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 descr="Fundación AHLE – Un lugar de Esperanza.">
            <a:extLst>
              <a:ext uri="{FF2B5EF4-FFF2-40B4-BE49-F238E27FC236}">
                <a16:creationId xmlns:a16="http://schemas.microsoft.com/office/drawing/2014/main" id="{39210DC2-72DE-44C0-8870-C7193A2F82E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06" y="80939"/>
            <a:ext cx="898199" cy="63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2385D70-CE99-4130-A26D-EE532183780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" y="4793734"/>
            <a:ext cx="1181563" cy="325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48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4981961" y="1357221"/>
            <a:ext cx="4269195" cy="1939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de Usuario</a:t>
            </a: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15B13B-7057-4D14-8857-4C5B475C67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1357221"/>
            <a:ext cx="4637530" cy="2689860"/>
          </a:xfrm>
          <a:prstGeom prst="rect">
            <a:avLst/>
          </a:prstGeom>
        </p:spPr>
      </p:pic>
      <p:sp>
        <p:nvSpPr>
          <p:cNvPr id="11" name="Google Shape;1103;p81">
            <a:extLst>
              <a:ext uri="{FF2B5EF4-FFF2-40B4-BE49-F238E27FC236}">
                <a16:creationId xmlns:a16="http://schemas.microsoft.com/office/drawing/2014/main" id="{5B66308B-DFC6-4578-95CA-266CDE968AB2}"/>
              </a:ext>
            </a:extLst>
          </p:cNvPr>
          <p:cNvSpPr txBox="1">
            <a:spLocks/>
          </p:cNvSpPr>
          <p:nvPr/>
        </p:nvSpPr>
        <p:spPr>
          <a:xfrm>
            <a:off x="615560" y="316614"/>
            <a:ext cx="4277909" cy="9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dirty="0" err="1"/>
              <a:t>Pantalla</a:t>
            </a:r>
            <a:r>
              <a:rPr lang="en-US" sz="1800" dirty="0"/>
              <a:t> para </a:t>
            </a:r>
            <a:r>
              <a:rPr lang="en-US" sz="1800" dirty="0" err="1"/>
              <a:t>seleccionar</a:t>
            </a:r>
            <a:r>
              <a:rPr lang="en-US" sz="1800" dirty="0"/>
              <a:t> que function </a:t>
            </a:r>
            <a:r>
              <a:rPr lang="en-US" sz="1800" dirty="0" err="1"/>
              <a:t>hará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BD7383C6-5309-492B-A5A7-96545B9B1A20}"/>
                  </a:ext>
                </a:extLst>
              </p14:cNvPr>
              <p14:cNvContentPartPr/>
              <p14:nvPr/>
            </p14:nvContentPartPr>
            <p14:xfrm>
              <a:off x="2593069" y="1553884"/>
              <a:ext cx="2053080" cy="9864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BD7383C6-5309-492B-A5A7-96545B9B1A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0069" y="1490884"/>
                <a:ext cx="2178720" cy="2242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0575E499-25AD-4FEE-B2F8-9AE0A96029F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5159"/>
            <a:ext cx="1181563" cy="325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4981961" y="1357221"/>
            <a:ext cx="4269195" cy="1939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de Usuario</a:t>
            </a:r>
            <a:endParaRPr dirty="0"/>
          </a:p>
        </p:txBody>
      </p:sp>
      <p:sp>
        <p:nvSpPr>
          <p:cNvPr id="11" name="Google Shape;1103;p81">
            <a:extLst>
              <a:ext uri="{FF2B5EF4-FFF2-40B4-BE49-F238E27FC236}">
                <a16:creationId xmlns:a16="http://schemas.microsoft.com/office/drawing/2014/main" id="{5B66308B-DFC6-4578-95CA-266CDE968AB2}"/>
              </a:ext>
            </a:extLst>
          </p:cNvPr>
          <p:cNvSpPr txBox="1">
            <a:spLocks/>
          </p:cNvSpPr>
          <p:nvPr/>
        </p:nvSpPr>
        <p:spPr>
          <a:xfrm>
            <a:off x="454114" y="0"/>
            <a:ext cx="4277909" cy="9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dirty="0" err="1"/>
              <a:t>Pantalla</a:t>
            </a:r>
            <a:r>
              <a:rPr lang="en-US" sz="1800" dirty="0"/>
              <a:t> para </a:t>
            </a:r>
            <a:r>
              <a:rPr lang="en-US" sz="1800" dirty="0" err="1"/>
              <a:t>llenar</a:t>
            </a:r>
            <a:r>
              <a:rPr lang="en-US" sz="1800" dirty="0"/>
              <a:t> los </a:t>
            </a:r>
            <a:r>
              <a:rPr lang="en-US" sz="1800" dirty="0" err="1"/>
              <a:t>formularios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BD7383C6-5309-492B-A5A7-96545B9B1A20}"/>
                  </a:ext>
                </a:extLst>
              </p14:cNvPr>
              <p14:cNvContentPartPr/>
              <p14:nvPr/>
            </p14:nvContentPartPr>
            <p14:xfrm>
              <a:off x="2593069" y="1553884"/>
              <a:ext cx="2053080" cy="9864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BD7383C6-5309-492B-A5A7-96545B9B1A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0069" y="1490884"/>
                <a:ext cx="2178720" cy="224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924A8A0A-0141-474C-8161-6C6244B5EBD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19" y="1041559"/>
            <a:ext cx="3415121" cy="39162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127C086-B898-4926-8DD1-582B9CF4A23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19" y="4729441"/>
            <a:ext cx="1181563" cy="325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4981961" y="1357221"/>
            <a:ext cx="4269195" cy="1939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de Usuario</a:t>
            </a:r>
            <a:endParaRPr dirty="0"/>
          </a:p>
        </p:txBody>
      </p:sp>
      <p:sp>
        <p:nvSpPr>
          <p:cNvPr id="11" name="Google Shape;1103;p81">
            <a:extLst>
              <a:ext uri="{FF2B5EF4-FFF2-40B4-BE49-F238E27FC236}">
                <a16:creationId xmlns:a16="http://schemas.microsoft.com/office/drawing/2014/main" id="{5B66308B-DFC6-4578-95CA-266CDE968AB2}"/>
              </a:ext>
            </a:extLst>
          </p:cNvPr>
          <p:cNvSpPr txBox="1">
            <a:spLocks/>
          </p:cNvSpPr>
          <p:nvPr/>
        </p:nvSpPr>
        <p:spPr>
          <a:xfrm>
            <a:off x="615560" y="316614"/>
            <a:ext cx="4277909" cy="9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dirty="0" err="1"/>
              <a:t>Pantalla</a:t>
            </a:r>
            <a:r>
              <a:rPr lang="en-US" sz="1800" dirty="0"/>
              <a:t> para </a:t>
            </a:r>
            <a:r>
              <a:rPr lang="en-US" sz="1800" dirty="0" err="1"/>
              <a:t>ver</a:t>
            </a:r>
            <a:r>
              <a:rPr lang="en-US" sz="1800" dirty="0"/>
              <a:t> los </a:t>
            </a:r>
            <a:r>
              <a:rPr lang="en-US" sz="1800" dirty="0" err="1"/>
              <a:t>registros</a:t>
            </a:r>
            <a:r>
              <a:rPr lang="en-US" sz="1800" dirty="0"/>
              <a:t> y </a:t>
            </a:r>
            <a:r>
              <a:rPr lang="en-US" sz="1800" dirty="0" err="1"/>
              <a:t>editarlos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BD7383C6-5309-492B-A5A7-96545B9B1A20}"/>
                  </a:ext>
                </a:extLst>
              </p14:cNvPr>
              <p14:cNvContentPartPr/>
              <p14:nvPr/>
            </p14:nvContentPartPr>
            <p14:xfrm>
              <a:off x="2593069" y="1553884"/>
              <a:ext cx="2053080" cy="9864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BD7383C6-5309-492B-A5A7-96545B9B1A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0069" y="1490884"/>
                <a:ext cx="2178720" cy="224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FFCE1BEE-F621-4C19-9159-28DC9AB4976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" y="1278732"/>
            <a:ext cx="4757738" cy="2971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FF4D09-FE42-4801-B61E-054700401D5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" y="4793734"/>
            <a:ext cx="1181563" cy="325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42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4981961" y="1357221"/>
            <a:ext cx="4269195" cy="1939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de Usuario</a:t>
            </a:r>
            <a:endParaRPr dirty="0"/>
          </a:p>
        </p:txBody>
      </p:sp>
      <p:sp>
        <p:nvSpPr>
          <p:cNvPr id="11" name="Google Shape;1103;p81">
            <a:extLst>
              <a:ext uri="{FF2B5EF4-FFF2-40B4-BE49-F238E27FC236}">
                <a16:creationId xmlns:a16="http://schemas.microsoft.com/office/drawing/2014/main" id="{5B66308B-DFC6-4578-95CA-266CDE968AB2}"/>
              </a:ext>
            </a:extLst>
          </p:cNvPr>
          <p:cNvSpPr txBox="1">
            <a:spLocks/>
          </p:cNvSpPr>
          <p:nvPr/>
        </p:nvSpPr>
        <p:spPr>
          <a:xfrm>
            <a:off x="615560" y="316614"/>
            <a:ext cx="4277909" cy="9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dirty="0" err="1"/>
              <a:t>Pantalla</a:t>
            </a:r>
            <a:r>
              <a:rPr lang="en-US" sz="1800" dirty="0"/>
              <a:t> de </a:t>
            </a:r>
            <a:r>
              <a:rPr lang="en-US" sz="1800" dirty="0" err="1"/>
              <a:t>informacion</a:t>
            </a:r>
            <a:r>
              <a:rPr lang="en-US" sz="1800" dirty="0"/>
              <a:t> de Ex-</a:t>
            </a:r>
            <a:r>
              <a:rPr lang="en-US" sz="1800" dirty="0" err="1"/>
              <a:t>Internos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BD7383C6-5309-492B-A5A7-96545B9B1A20}"/>
                  </a:ext>
                </a:extLst>
              </p14:cNvPr>
              <p14:cNvContentPartPr/>
              <p14:nvPr/>
            </p14:nvContentPartPr>
            <p14:xfrm>
              <a:off x="2593069" y="1553884"/>
              <a:ext cx="2053080" cy="9864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BD7383C6-5309-492B-A5A7-96545B9B1A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0069" y="1490884"/>
                <a:ext cx="2178720" cy="224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A5F716F0-FB60-4DDA-A1E7-3D2AAB8C200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6"/>
          <a:stretch/>
        </p:blipFill>
        <p:spPr bwMode="auto">
          <a:xfrm>
            <a:off x="167906" y="1553884"/>
            <a:ext cx="4646149" cy="24337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9B986A-B812-4AC3-A11A-F687D31679C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" y="4793734"/>
            <a:ext cx="1181563" cy="325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88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6864"/>
      </a:dk1>
      <a:lt1>
        <a:srgbClr val="FFFFFF"/>
      </a:lt1>
      <a:dk2>
        <a:srgbClr val="28897B"/>
      </a:dk2>
      <a:lt2>
        <a:srgbClr val="80DDC4"/>
      </a:lt2>
      <a:accent1>
        <a:srgbClr val="28897B"/>
      </a:accent1>
      <a:accent2>
        <a:srgbClr val="9DDFCF"/>
      </a:accent2>
      <a:accent3>
        <a:srgbClr val="EBF7F4"/>
      </a:accent3>
      <a:accent4>
        <a:srgbClr val="66BBA8"/>
      </a:accent4>
      <a:accent5>
        <a:srgbClr val="EBF7F4"/>
      </a:accent5>
      <a:accent6>
        <a:srgbClr val="1A6864"/>
      </a:accent6>
      <a:hlink>
        <a:srgbClr val="28897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275</Words>
  <Application>Microsoft Office PowerPoint</Application>
  <PresentationFormat>Presentación en pantalla (16:9)</PresentationFormat>
  <Paragraphs>46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Open Sans</vt:lpstr>
      <vt:lpstr>Josefin Sans</vt:lpstr>
      <vt:lpstr>Roboto Condensed Light</vt:lpstr>
      <vt:lpstr>Anaheim</vt:lpstr>
      <vt:lpstr>Arial</vt:lpstr>
      <vt:lpstr>Fira Sans Condensed</vt:lpstr>
      <vt:lpstr>Aquatic and Physical Therapy Center XL by Slidesgo</vt:lpstr>
      <vt:lpstr>Sistema de Registro de Internos AHLE</vt:lpstr>
      <vt:lpstr>Requerimientos del Sistema de Registro AHLE</vt:lpstr>
      <vt:lpstr>Entradas y Salida de datos</vt:lpstr>
      <vt:lpstr>Diagramas de Caso de Uso</vt:lpstr>
      <vt:lpstr>Diagramas de Caso de Uso</vt:lpstr>
      <vt:lpstr>Interfaz de Usuario</vt:lpstr>
      <vt:lpstr>Interfaz de Usuario</vt:lpstr>
      <vt:lpstr>Interfaz de Usuario</vt:lpstr>
      <vt:lpstr>Interfaz de Usuario</vt:lpstr>
      <vt:lpstr>Colecciones de la Base de Datos</vt:lpstr>
      <vt:lpstr>¡Gracias!</vt:lpstr>
      <vt:lpstr>Introduction</vt:lpstr>
      <vt:lpstr>Our center</vt:lpstr>
      <vt:lpstr>Presentación de PowerPoint</vt:lpstr>
      <vt:lpstr>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Registro de Internos AHLE</dc:title>
  <cp:lastModifiedBy>Dagoberto Doblado</cp:lastModifiedBy>
  <cp:revision>4</cp:revision>
  <dcterms:modified xsi:type="dcterms:W3CDTF">2024-02-12T08:58:34Z</dcterms:modified>
</cp:coreProperties>
</file>